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2" r:id="rId4"/>
    <p:sldId id="257" r:id="rId5"/>
    <p:sldId id="258" r:id="rId6"/>
    <p:sldId id="259" r:id="rId7"/>
    <p:sldId id="264" r:id="rId8"/>
    <p:sldId id="281" r:id="rId9"/>
    <p:sldId id="260" r:id="rId10"/>
    <p:sldId id="261" r:id="rId11"/>
    <p:sldId id="262" r:id="rId12"/>
    <p:sldId id="263" r:id="rId13"/>
    <p:sldId id="265" r:id="rId14"/>
    <p:sldId id="266" r:id="rId15"/>
    <p:sldId id="283" r:id="rId16"/>
    <p:sldId id="267" r:id="rId17"/>
    <p:sldId id="268" r:id="rId18"/>
    <p:sldId id="269" r:id="rId19"/>
    <p:sldId id="285" r:id="rId20"/>
    <p:sldId id="271" r:id="rId21"/>
    <p:sldId id="270" r:id="rId22"/>
    <p:sldId id="272" r:id="rId23"/>
    <p:sldId id="273" r:id="rId24"/>
    <p:sldId id="274" r:id="rId25"/>
    <p:sldId id="275" r:id="rId26"/>
    <p:sldId id="286" r:id="rId27"/>
    <p:sldId id="277" r:id="rId28"/>
    <p:sldId id="279" r:id="rId29"/>
    <p:sldId id="276" r:id="rId30"/>
    <p:sldId id="278" r:id="rId31"/>
    <p:sldId id="280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8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4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3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3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6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1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2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1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6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1954F-D32B-44B7-94BA-851BDA9E0FE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7CC77-1198-41F6-85E4-B9D7AE49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9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/>
              <a:t>Anti-parasitic drugs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arasite GIFs - Get the best gif on GIF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65" y="3313483"/>
            <a:ext cx="476250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surd Creature of the Week: The Parasitic Worm That Turns Crickets Into  Suicidal Maniacs | WIRE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431" y="0"/>
            <a:ext cx="37109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HMI -- Life Cycle of Malaria Parasite in Human Host on Make a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" y="0"/>
            <a:ext cx="4064000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8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43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90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70866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14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511492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051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69342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6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33400"/>
            <a:ext cx="67818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946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60" y="5998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1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26" y="0"/>
            <a:ext cx="4114800" cy="363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43200"/>
            <a:ext cx="560313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23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83" y="0"/>
            <a:ext cx="5670550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819400"/>
            <a:ext cx="3657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83" y="3886200"/>
            <a:ext cx="4829784" cy="2973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32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6" y="-6486"/>
            <a:ext cx="5610833" cy="442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730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77"/>
            <a:ext cx="9144000" cy="63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69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6962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23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438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24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65532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03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84725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33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1816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4419600" cy="350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687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797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0804"/>
            <a:ext cx="9220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894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56553"/>
            <a:ext cx="9220200" cy="407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564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6172200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56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57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174" y="1524000"/>
            <a:ext cx="9220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Chloroquine</a:t>
            </a:r>
            <a:r>
              <a:rPr lang="en-US" dirty="0"/>
              <a:t> is contraindicated in patients with </a:t>
            </a:r>
            <a:r>
              <a:rPr lang="en-US" b="1" dirty="0"/>
              <a:t>psoriasis or porphyria</a:t>
            </a:r>
            <a:r>
              <a:rPr lang="en-US" dirty="0"/>
              <a:t>, in whom it may precipitate acute attacks of these diseases. </a:t>
            </a:r>
          </a:p>
          <a:p>
            <a:endParaRPr lang="en-US" dirty="0"/>
          </a:p>
          <a:p>
            <a:r>
              <a:rPr lang="en-US" dirty="0"/>
              <a:t>-It should generally not be used in those with </a:t>
            </a:r>
            <a:r>
              <a:rPr lang="en-US" b="1" dirty="0"/>
              <a:t>retinal or visual field abnormalities or myopathy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Chloroquine</a:t>
            </a:r>
            <a:r>
              <a:rPr lang="en-US" dirty="0"/>
              <a:t> should be used with caution in patients with a history of </a:t>
            </a:r>
            <a:r>
              <a:rPr lang="en-US" b="1" dirty="0"/>
              <a:t>liver disease </a:t>
            </a:r>
          </a:p>
          <a:p>
            <a:r>
              <a:rPr lang="en-US" b="1" dirty="0"/>
              <a:t>or neurologic or hematologic disorders. 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Chloroquine</a:t>
            </a:r>
            <a:r>
              <a:rPr lang="en-US" dirty="0"/>
              <a:t> is considered </a:t>
            </a:r>
            <a:r>
              <a:rPr lang="en-US" b="1" dirty="0"/>
              <a:t>safe in pregnancy </a:t>
            </a:r>
            <a:r>
              <a:rPr lang="en-US" dirty="0"/>
              <a:t>and for young children. </a:t>
            </a:r>
          </a:p>
        </p:txBody>
      </p:sp>
    </p:spTree>
    <p:extLst>
      <p:ext uri="{BB962C8B-B14F-4D97-AF65-F5344CB8AC3E}">
        <p14:creationId xmlns:p14="http://schemas.microsoft.com/office/powerpoint/2010/main" val="741841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305342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Therapeutic dosages of </a:t>
            </a:r>
            <a:r>
              <a:rPr lang="en-US" b="1" dirty="0"/>
              <a:t>quinine and quinidine </a:t>
            </a:r>
            <a:r>
              <a:rPr lang="en-US" dirty="0"/>
              <a:t>commonly cause tinnitus, headache, nausea, dizziness, flushing, and visual disturbances, a constellation of symptoms termed </a:t>
            </a:r>
            <a:r>
              <a:rPr lang="en-US" b="1" dirty="0" err="1"/>
              <a:t>cinchonism</a:t>
            </a:r>
            <a:r>
              <a:rPr lang="en-US" b="1" dirty="0"/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Mild symptoms of </a:t>
            </a:r>
            <a:r>
              <a:rPr lang="en-US" dirty="0" err="1"/>
              <a:t>cinchonism</a:t>
            </a:r>
            <a:r>
              <a:rPr lang="en-US" dirty="0"/>
              <a:t> do not warrant the discontinuation of therapy. More severe findings, often after prolonged therapy, include more marked visual and auditory abnormalities, vomiting, diarrhea, and abdominal pain. </a:t>
            </a:r>
          </a:p>
          <a:p>
            <a:endParaRPr lang="en-US" dirty="0"/>
          </a:p>
          <a:p>
            <a:r>
              <a:rPr lang="en-US" dirty="0"/>
              <a:t>Hypersensitivity reactions include skin rashes, </a:t>
            </a:r>
            <a:r>
              <a:rPr lang="en-US" b="1" dirty="0" err="1"/>
              <a:t>urticaria</a:t>
            </a:r>
            <a:r>
              <a:rPr lang="en-US" b="1" dirty="0"/>
              <a:t>, angioedema, and bronchospasm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Hematologic abnormalities include hemolysis (especially with G6PD deficiency), leukopenia, </a:t>
            </a:r>
            <a:r>
              <a:rPr lang="en-US" dirty="0" err="1"/>
              <a:t>agranulocytosis</a:t>
            </a:r>
            <a:r>
              <a:rPr lang="en-US" dirty="0"/>
              <a:t>, and thrombocytopenia. </a:t>
            </a:r>
          </a:p>
        </p:txBody>
      </p:sp>
    </p:spTree>
    <p:extLst>
      <p:ext uri="{BB962C8B-B14F-4D97-AF65-F5344CB8AC3E}">
        <p14:creationId xmlns:p14="http://schemas.microsoft.com/office/powerpoint/2010/main" val="3843637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8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7239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4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62000"/>
            <a:ext cx="6019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30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914400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Metronidazole diffuses into the organism, </a:t>
            </a:r>
            <a:r>
              <a:rPr lang="en-US" b="1" dirty="0"/>
              <a:t>inhibits protein synthesis </a:t>
            </a:r>
            <a:r>
              <a:rPr lang="en-US" dirty="0"/>
              <a:t>by interacting with DNA, </a:t>
            </a:r>
          </a:p>
          <a:p>
            <a:endParaRPr lang="en-US" dirty="0"/>
          </a:p>
          <a:p>
            <a:r>
              <a:rPr lang="en-US" dirty="0"/>
              <a:t>and causes a </a:t>
            </a:r>
            <a:r>
              <a:rPr lang="en-US" b="1" dirty="0"/>
              <a:t>loss of helical DNA </a:t>
            </a:r>
            <a:r>
              <a:rPr lang="en-US" dirty="0"/>
              <a:t>structure and </a:t>
            </a:r>
            <a:r>
              <a:rPr lang="en-US" b="1" dirty="0"/>
              <a:t>strand breakage. </a:t>
            </a:r>
          </a:p>
          <a:p>
            <a:endParaRPr lang="en-US" dirty="0"/>
          </a:p>
          <a:p>
            <a:r>
              <a:rPr lang="en-US" dirty="0"/>
              <a:t>Therefore, it causes cell death in susceptible organisms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0" y="2514600"/>
            <a:ext cx="6768830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24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70866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10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42153"/>
            <a:ext cx="9144000" cy="6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8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126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206</Words>
  <Application>Microsoft Office PowerPoint</Application>
  <PresentationFormat>On-screen Show (4:3)</PresentationFormat>
  <Paragraphs>21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Anti-parasitic drugs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Naveera Ghoury</cp:lastModifiedBy>
  <cp:revision>17</cp:revision>
  <dcterms:created xsi:type="dcterms:W3CDTF">2023-09-30T20:00:35Z</dcterms:created>
  <dcterms:modified xsi:type="dcterms:W3CDTF">2023-11-14T17:05:15Z</dcterms:modified>
</cp:coreProperties>
</file>